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Stella" charset="1" panose="00000000000000000000"/>
      <p:regular r:id="rId15"/>
    </p:embeddedFont>
    <p:embeddedFont>
      <p:font typeface="Sniglet" charset="1" panose="04070505030100020000"/>
      <p:regular r:id="rId16"/>
    </p:embeddedFont>
    <p:embeddedFont>
      <p:font typeface="Wedges" charset="1" panose="02000500000000000000"/>
      <p:regular r:id="rId17"/>
    </p:embeddedFont>
    <p:embeddedFont>
      <p:font typeface="Open Sans Bold" charset="1" panose="020B080603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Relationship Id="rId8" Target="../media/image24.jpe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8233">
            <a:off x="9117364" y="779499"/>
            <a:ext cx="10076371" cy="8995451"/>
          </a:xfrm>
          <a:custGeom>
            <a:avLst/>
            <a:gdLst/>
            <a:ahLst/>
            <a:cxnLst/>
            <a:rect r="r" b="b" t="t" l="l"/>
            <a:pathLst>
              <a:path h="8995451" w="10076371">
                <a:moveTo>
                  <a:pt x="0" y="0"/>
                </a:moveTo>
                <a:lnTo>
                  <a:pt x="10076371" y="0"/>
                </a:lnTo>
                <a:lnTo>
                  <a:pt x="10076371" y="8995452"/>
                </a:lnTo>
                <a:lnTo>
                  <a:pt x="0" y="899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-2098187">
            <a:off x="12440096" y="-1955183"/>
            <a:ext cx="7264643" cy="6036786"/>
          </a:xfrm>
          <a:custGeom>
            <a:avLst/>
            <a:gdLst/>
            <a:ahLst/>
            <a:cxnLst/>
            <a:rect r="r" b="b" t="t" l="l"/>
            <a:pathLst>
              <a:path h="6036786" w="7264643">
                <a:moveTo>
                  <a:pt x="1601289" y="0"/>
                </a:moveTo>
                <a:lnTo>
                  <a:pt x="0" y="2813386"/>
                </a:lnTo>
                <a:lnTo>
                  <a:pt x="5663353" y="6036786"/>
                </a:lnTo>
                <a:lnTo>
                  <a:pt x="7264643" y="3223400"/>
                </a:lnTo>
                <a:lnTo>
                  <a:pt x="16012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8724" t="-583793" r="-37291" b="-21071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71786" y="7880353"/>
            <a:ext cx="2558226" cy="1704426"/>
          </a:xfrm>
          <a:custGeom>
            <a:avLst/>
            <a:gdLst/>
            <a:ahLst/>
            <a:cxnLst/>
            <a:rect r="r" b="b" t="t" l="l"/>
            <a:pathLst>
              <a:path h="1704426" w="2558226">
                <a:moveTo>
                  <a:pt x="0" y="0"/>
                </a:moveTo>
                <a:lnTo>
                  <a:pt x="2558226" y="0"/>
                </a:lnTo>
                <a:lnTo>
                  <a:pt x="2558226" y="1704427"/>
                </a:lnTo>
                <a:lnTo>
                  <a:pt x="0" y="1704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3614" t="-204" r="-1340279" b="-231141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232916" y="2509085"/>
            <a:ext cx="8467004" cy="6396306"/>
            <a:chOff x="0" y="0"/>
            <a:chExt cx="11289339" cy="852840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137497" y="5988408"/>
              <a:ext cx="9014345" cy="2540000"/>
              <a:chOff x="0" y="0"/>
              <a:chExt cx="9917132" cy="279438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-19558" y="-6477"/>
                <a:ext cx="9955994" cy="2814701"/>
              </a:xfrm>
              <a:custGeom>
                <a:avLst/>
                <a:gdLst/>
                <a:ahLst/>
                <a:cxnLst/>
                <a:rect r="r" b="b" t="t" l="l"/>
                <a:pathLst>
                  <a:path h="2814701" w="9955994">
                    <a:moveTo>
                      <a:pt x="9927292" y="1495171"/>
                    </a:moveTo>
                    <a:cubicBezTo>
                      <a:pt x="9912814" y="1606931"/>
                      <a:pt x="9885255" y="1719834"/>
                      <a:pt x="9841059" y="1823720"/>
                    </a:cubicBezTo>
                    <a:cubicBezTo>
                      <a:pt x="9808420" y="1900301"/>
                      <a:pt x="9763335" y="1971675"/>
                      <a:pt x="9717742" y="2041144"/>
                    </a:cubicBezTo>
                    <a:cubicBezTo>
                      <a:pt x="9618428" y="2192655"/>
                      <a:pt x="9510478" y="2353691"/>
                      <a:pt x="9365190" y="2464816"/>
                    </a:cubicBezTo>
                    <a:cubicBezTo>
                      <a:pt x="9181675" y="2605024"/>
                      <a:pt x="8952440" y="2672461"/>
                      <a:pt x="8727015" y="2706497"/>
                    </a:cubicBezTo>
                    <a:cubicBezTo>
                      <a:pt x="8465649" y="2745994"/>
                      <a:pt x="8200981" y="2743073"/>
                      <a:pt x="7937329" y="2749042"/>
                    </a:cubicBezTo>
                    <a:cubicBezTo>
                      <a:pt x="7666819" y="2755265"/>
                      <a:pt x="7396690" y="2771140"/>
                      <a:pt x="7126561" y="2785745"/>
                    </a:cubicBezTo>
                    <a:cubicBezTo>
                      <a:pt x="2582291" y="2814701"/>
                      <a:pt x="1825117" y="2805303"/>
                      <a:pt x="1292479" y="2735072"/>
                    </a:cubicBezTo>
                    <a:cubicBezTo>
                      <a:pt x="841502" y="2675636"/>
                      <a:pt x="587502" y="2565273"/>
                      <a:pt x="286639" y="2203450"/>
                    </a:cubicBezTo>
                    <a:cubicBezTo>
                      <a:pt x="151130" y="2040509"/>
                      <a:pt x="54610" y="1844040"/>
                      <a:pt x="28702" y="1632458"/>
                    </a:cubicBezTo>
                    <a:cubicBezTo>
                      <a:pt x="0" y="1398270"/>
                      <a:pt x="39751" y="1080262"/>
                      <a:pt x="154559" y="878713"/>
                    </a:cubicBezTo>
                    <a:cubicBezTo>
                      <a:pt x="272288" y="671830"/>
                      <a:pt x="363347" y="509524"/>
                      <a:pt x="561594" y="374015"/>
                    </a:cubicBezTo>
                    <a:cubicBezTo>
                      <a:pt x="763397" y="235966"/>
                      <a:pt x="1094105" y="214757"/>
                      <a:pt x="1329309" y="154559"/>
                    </a:cubicBezTo>
                    <a:cubicBezTo>
                      <a:pt x="1393698" y="138049"/>
                      <a:pt x="1458595" y="123444"/>
                      <a:pt x="1523746" y="110363"/>
                    </a:cubicBezTo>
                    <a:cubicBezTo>
                      <a:pt x="1588770" y="97409"/>
                      <a:pt x="1772793" y="54610"/>
                      <a:pt x="1838960" y="50165"/>
                    </a:cubicBezTo>
                    <a:cubicBezTo>
                      <a:pt x="2134743" y="30353"/>
                      <a:pt x="2061083" y="46609"/>
                      <a:pt x="2189734" y="32004"/>
                    </a:cubicBezTo>
                    <a:cubicBezTo>
                      <a:pt x="2456053" y="1524"/>
                      <a:pt x="2705735" y="14986"/>
                      <a:pt x="5057646" y="7620"/>
                    </a:cubicBezTo>
                    <a:cubicBezTo>
                      <a:pt x="7258895" y="0"/>
                      <a:pt x="7584396" y="39624"/>
                      <a:pt x="7860241" y="32004"/>
                    </a:cubicBezTo>
                    <a:cubicBezTo>
                      <a:pt x="8123892" y="24765"/>
                      <a:pt x="8468697" y="42672"/>
                      <a:pt x="8731333" y="72771"/>
                    </a:cubicBezTo>
                    <a:cubicBezTo>
                      <a:pt x="9166435" y="122428"/>
                      <a:pt x="9413450" y="161163"/>
                      <a:pt x="9664529" y="540258"/>
                    </a:cubicBezTo>
                    <a:cubicBezTo>
                      <a:pt x="9728537" y="638302"/>
                      <a:pt x="9785815" y="740664"/>
                      <a:pt x="9831534" y="848614"/>
                    </a:cubicBezTo>
                    <a:cubicBezTo>
                      <a:pt x="9917767" y="1052957"/>
                      <a:pt x="9955994" y="1273937"/>
                      <a:pt x="9927292" y="1495171"/>
                    </a:cubicBezTo>
                    <a:close/>
                  </a:path>
                </a:pathLst>
              </a:custGeom>
              <a:solidFill>
                <a:srgbClr val="FED281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95300"/>
              <a:ext cx="11289339" cy="5280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142"/>
                </a:lnSpc>
              </a:pPr>
              <a:r>
                <a:rPr lang="en-US" sz="16638" spc="-83">
                  <a:solidFill>
                    <a:srgbClr val="3E2412"/>
                  </a:solidFill>
                  <a:latin typeface="Stella"/>
                  <a:ea typeface="Stella"/>
                  <a:cs typeface="Stella"/>
                  <a:sym typeface="Stella"/>
                </a:rPr>
                <a:t>Underground Hero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864460" y="6418091"/>
              <a:ext cx="7560419" cy="1661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00"/>
                </a:lnSpc>
              </a:pPr>
              <a:r>
                <a:rPr lang="en-US" sz="4000">
                  <a:solidFill>
                    <a:srgbClr val="3E2412"/>
                  </a:solidFill>
                  <a:latin typeface="Sniglet"/>
                  <a:ea typeface="Sniglet"/>
                  <a:cs typeface="Sniglet"/>
                  <a:sym typeface="Sniglet"/>
                </a:rPr>
                <a:t>Grouping according to requirements and design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561523" y="2852615"/>
            <a:ext cx="5188052" cy="5206256"/>
          </a:xfrm>
          <a:custGeom>
            <a:avLst/>
            <a:gdLst/>
            <a:ahLst/>
            <a:cxnLst/>
            <a:rect r="r" b="b" t="t" l="l"/>
            <a:pathLst>
              <a:path h="5206256" w="5188052">
                <a:moveTo>
                  <a:pt x="0" y="0"/>
                </a:moveTo>
                <a:lnTo>
                  <a:pt x="5188053" y="0"/>
                </a:lnTo>
                <a:lnTo>
                  <a:pt x="5188053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88006" y="0"/>
            <a:ext cx="7699994" cy="10287000"/>
          </a:xfrm>
          <a:custGeom>
            <a:avLst/>
            <a:gdLst/>
            <a:ahLst/>
            <a:cxnLst/>
            <a:rect r="r" b="b" t="t" l="l"/>
            <a:pathLst>
              <a:path h="10287000" w="7699994">
                <a:moveTo>
                  <a:pt x="0" y="0"/>
                </a:moveTo>
                <a:lnTo>
                  <a:pt x="7699994" y="0"/>
                </a:lnTo>
                <a:lnTo>
                  <a:pt x="76999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1816399"/>
            <a:ext cx="18669000" cy="4732783"/>
          </a:xfrm>
          <a:custGeom>
            <a:avLst/>
            <a:gdLst/>
            <a:ahLst/>
            <a:cxnLst/>
            <a:rect r="r" b="b" t="t" l="l"/>
            <a:pathLst>
              <a:path h="4732783" w="18669000">
                <a:moveTo>
                  <a:pt x="0" y="0"/>
                </a:moveTo>
                <a:lnTo>
                  <a:pt x="18669000" y="0"/>
                </a:lnTo>
                <a:lnTo>
                  <a:pt x="18669000" y="4732783"/>
                </a:lnTo>
                <a:lnTo>
                  <a:pt x="0" y="4732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34525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667000" y="902417"/>
            <a:ext cx="133350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12000" spc="-60">
                <a:solidFill>
                  <a:srgbClr val="FFF4E2"/>
                </a:solidFill>
                <a:latin typeface="Stella"/>
                <a:ea typeface="Stella"/>
                <a:cs typeface="Stella"/>
                <a:sym typeface="Stella"/>
              </a:rPr>
              <a:t>Content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497" y="3592627"/>
            <a:ext cx="9103663" cy="566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89143" indent="-544572" lvl="1">
              <a:lnSpc>
                <a:spcPts val="7566"/>
              </a:lnSpc>
              <a:buAutoNum type="arabicPeriod" startAt="1"/>
            </a:pPr>
            <a:r>
              <a:rPr lang="en-US" sz="5044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Problem and opportunity</a:t>
            </a:r>
          </a:p>
          <a:p>
            <a:pPr algn="l" marL="1089143" indent="-544572" lvl="1">
              <a:lnSpc>
                <a:spcPts val="7566"/>
              </a:lnSpc>
              <a:buAutoNum type="arabicPeriod" startAt="1"/>
            </a:pPr>
            <a:r>
              <a:rPr lang="en-US" sz="5044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Game idea</a:t>
            </a:r>
          </a:p>
          <a:p>
            <a:pPr algn="l" marL="1089143" indent="-544572" lvl="1">
              <a:lnSpc>
                <a:spcPts val="7566"/>
              </a:lnSpc>
              <a:buAutoNum type="arabicPeriod" startAt="1"/>
            </a:pPr>
            <a:r>
              <a:rPr lang="en-US" sz="5044" strike="noStrike" u="none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Prototype &amp; Teamwork</a:t>
            </a:r>
          </a:p>
          <a:p>
            <a:pPr algn="l" marL="1089143" indent="-544572" lvl="1">
              <a:lnSpc>
                <a:spcPts val="7566"/>
              </a:lnSpc>
              <a:buAutoNum type="arabicPeriod" startAt="1"/>
            </a:pPr>
            <a:r>
              <a:rPr lang="en-US" sz="5044" strike="noStrike" u="none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Play Testing</a:t>
            </a:r>
          </a:p>
          <a:p>
            <a:pPr algn="l" marL="1089143" indent="-544572" lvl="1">
              <a:lnSpc>
                <a:spcPts val="7566"/>
              </a:lnSpc>
              <a:buAutoNum type="arabicPeriod" startAt="1"/>
            </a:pPr>
            <a:r>
              <a:rPr lang="en-US" sz="5044" strike="noStrike" u="none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Results and Next Step</a:t>
            </a:r>
          </a:p>
          <a:p>
            <a:pPr algn="l" marL="1089143" indent="-544572" lvl="1">
              <a:lnSpc>
                <a:spcPts val="7566"/>
              </a:lnSpc>
              <a:buAutoNum type="arabicPeriod" startAt="1"/>
            </a:pPr>
            <a:r>
              <a:rPr lang="en-US" sz="5044" strike="noStrike" u="none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Conclusion</a:t>
            </a:r>
          </a:p>
        </p:txBody>
      </p: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88016"/>
            <a:ext cx="6388023" cy="7498984"/>
          </a:xfrm>
          <a:custGeom>
            <a:avLst/>
            <a:gdLst/>
            <a:ahLst/>
            <a:cxnLst/>
            <a:rect r="r" b="b" t="t" l="l"/>
            <a:pathLst>
              <a:path h="7498984" w="6388023">
                <a:moveTo>
                  <a:pt x="0" y="0"/>
                </a:moveTo>
                <a:lnTo>
                  <a:pt x="6388023" y="0"/>
                </a:lnTo>
                <a:lnTo>
                  <a:pt x="6388023" y="7498984"/>
                </a:lnTo>
                <a:lnTo>
                  <a:pt x="0" y="749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95259" y="4083128"/>
            <a:ext cx="8300133" cy="333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Many students confuse requirements and design in real-world tasks</a:t>
            </a:r>
          </a:p>
          <a:p>
            <a:pPr algn="l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Lack of practical engagement in software engineering concepts (Sommerville, 2015 )</a:t>
            </a:r>
          </a:p>
          <a:p>
            <a:pPr algn="ctr" marL="0" indent="0" lvl="1">
              <a:lnSpc>
                <a:spcPts val="4249"/>
              </a:lnSpc>
              <a:spcBef>
                <a:spcPct val="0"/>
              </a:spcBef>
            </a:pPr>
            <a:r>
              <a:rPr lang="en-US" sz="33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68338" y="7404179"/>
            <a:ext cx="8300133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499"/>
              </a:lnSpc>
              <a:spcBef>
                <a:spcPct val="0"/>
              </a:spcBef>
            </a:pPr>
            <a:r>
              <a:rPr lang="en-US" sz="35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Opportunity: Make abstract RE concepts interactive, urgent, and memorable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190500" y="-1542075"/>
            <a:ext cx="18669000" cy="4732783"/>
          </a:xfrm>
          <a:custGeom>
            <a:avLst/>
            <a:gdLst/>
            <a:ahLst/>
            <a:cxnLst/>
            <a:rect r="r" b="b" t="t" l="l"/>
            <a:pathLst>
              <a:path h="4732783" w="18669000">
                <a:moveTo>
                  <a:pt x="0" y="0"/>
                </a:moveTo>
                <a:lnTo>
                  <a:pt x="18669000" y="0"/>
                </a:lnTo>
                <a:lnTo>
                  <a:pt x="18669000" y="4732783"/>
                </a:lnTo>
                <a:lnTo>
                  <a:pt x="0" y="4732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34525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524000" y="733425"/>
            <a:ext cx="152400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12000" spc="-60">
                <a:solidFill>
                  <a:srgbClr val="3E2412"/>
                </a:solidFill>
                <a:latin typeface="Stella"/>
                <a:ea typeface="Stella"/>
                <a:cs typeface="Stella"/>
                <a:sym typeface="Stella"/>
              </a:rPr>
              <a:t>Problem &amp; Opportunity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39007" y="2033306"/>
            <a:ext cx="3007902" cy="754710"/>
          </a:xfrm>
          <a:custGeom>
            <a:avLst/>
            <a:gdLst/>
            <a:ahLst/>
            <a:cxnLst/>
            <a:rect r="r" b="b" t="t" l="l"/>
            <a:pathLst>
              <a:path h="754710" w="3007902">
                <a:moveTo>
                  <a:pt x="0" y="0"/>
                </a:moveTo>
                <a:lnTo>
                  <a:pt x="3007902" y="0"/>
                </a:lnTo>
                <a:lnTo>
                  <a:pt x="3007902" y="754710"/>
                </a:lnTo>
                <a:lnTo>
                  <a:pt x="0" y="754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90500" y="-1584343"/>
            <a:ext cx="18669000" cy="4732783"/>
          </a:xfrm>
          <a:custGeom>
            <a:avLst/>
            <a:gdLst/>
            <a:ahLst/>
            <a:cxnLst/>
            <a:rect r="r" b="b" t="t" l="l"/>
            <a:pathLst>
              <a:path h="4732783" w="18669000">
                <a:moveTo>
                  <a:pt x="0" y="0"/>
                </a:moveTo>
                <a:lnTo>
                  <a:pt x="18669000" y="0"/>
                </a:lnTo>
                <a:lnTo>
                  <a:pt x="18669000" y="4732783"/>
                </a:lnTo>
                <a:lnTo>
                  <a:pt x="0" y="4732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452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9145" y="4464950"/>
            <a:ext cx="3839157" cy="3824101"/>
          </a:xfrm>
          <a:custGeom>
            <a:avLst/>
            <a:gdLst/>
            <a:ahLst/>
            <a:cxnLst/>
            <a:rect r="r" b="b" t="t" l="l"/>
            <a:pathLst>
              <a:path h="3824101" w="3839157">
                <a:moveTo>
                  <a:pt x="0" y="0"/>
                </a:moveTo>
                <a:lnTo>
                  <a:pt x="3839157" y="0"/>
                </a:lnTo>
                <a:lnTo>
                  <a:pt x="3839157" y="3824101"/>
                </a:lnTo>
                <a:lnTo>
                  <a:pt x="0" y="3824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64207" y="3311156"/>
            <a:ext cx="8359585" cy="477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48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Goa</a:t>
            </a:r>
            <a:r>
              <a:rPr lang="en-US" sz="48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l</a:t>
            </a:r>
          </a:p>
          <a:p>
            <a:pPr algn="l" marL="917911" indent="-458955" lvl="1">
              <a:lnSpc>
                <a:spcPts val="5314"/>
              </a:lnSpc>
              <a:buFont typeface="Arial"/>
              <a:buChar char="•"/>
            </a:pPr>
            <a:r>
              <a:rPr lang="en-US" sz="4251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Classify elements as Requirements or Design before time runs out.</a:t>
            </a:r>
          </a:p>
          <a:p>
            <a:pPr algn="l" marL="917911" indent="-458955" lvl="1">
              <a:lnSpc>
                <a:spcPts val="5314"/>
              </a:lnSpc>
              <a:buFont typeface="Arial"/>
              <a:buChar char="•"/>
            </a:pPr>
            <a:r>
              <a:rPr lang="en-US" sz="4251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Save hostages to progress, fail and retry.</a:t>
            </a:r>
          </a:p>
          <a:p>
            <a:pPr algn="l">
              <a:lnSpc>
                <a:spcPts val="5314"/>
              </a:lnSpc>
            </a:pPr>
            <a:r>
              <a:rPr lang="en-US" sz="4251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161993" y="3785364"/>
            <a:ext cx="3851702" cy="38517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20796" r="0" b="-2079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476500" y="571231"/>
            <a:ext cx="133350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12000" spc="-60">
                <a:solidFill>
                  <a:srgbClr val="3E2412"/>
                </a:solidFill>
                <a:latin typeface="Stella"/>
                <a:ea typeface="Stella"/>
                <a:cs typeface="Stella"/>
                <a:sym typeface="Stella"/>
              </a:rPr>
              <a:t>Game Idea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6500" y="1772651"/>
            <a:ext cx="13335000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49"/>
              </a:lnSpc>
              <a:spcBef>
                <a:spcPct val="0"/>
              </a:spcBef>
            </a:pPr>
            <a:r>
              <a:rPr lang="en-US" sz="33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Can he rescue hostages?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64319" y="7786908"/>
            <a:ext cx="10359361" cy="190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9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Gamifies learning through urgency, repetition, and level progression</a:t>
            </a:r>
          </a:p>
          <a:p>
            <a:pPr algn="just">
              <a:lnSpc>
                <a:spcPts val="5314"/>
              </a:lnSpc>
            </a:pPr>
            <a:r>
              <a:rPr lang="en-US" sz="4251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7574" y="1364559"/>
            <a:ext cx="3007902" cy="754710"/>
          </a:xfrm>
          <a:custGeom>
            <a:avLst/>
            <a:gdLst/>
            <a:ahLst/>
            <a:cxnLst/>
            <a:rect r="r" b="b" t="t" l="l"/>
            <a:pathLst>
              <a:path h="754710" w="3007902">
                <a:moveTo>
                  <a:pt x="0" y="0"/>
                </a:moveTo>
                <a:lnTo>
                  <a:pt x="3007902" y="0"/>
                </a:lnTo>
                <a:lnTo>
                  <a:pt x="3007902" y="754710"/>
                </a:lnTo>
                <a:lnTo>
                  <a:pt x="0" y="754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3367" y="3608705"/>
            <a:ext cx="3196742" cy="6345048"/>
          </a:xfrm>
          <a:custGeom>
            <a:avLst/>
            <a:gdLst/>
            <a:ahLst/>
            <a:cxnLst/>
            <a:rect r="r" b="b" t="t" l="l"/>
            <a:pathLst>
              <a:path h="6345048" w="3196742">
                <a:moveTo>
                  <a:pt x="0" y="0"/>
                </a:moveTo>
                <a:lnTo>
                  <a:pt x="3196742" y="0"/>
                </a:lnTo>
                <a:lnTo>
                  <a:pt x="3196742" y="6345048"/>
                </a:lnTo>
                <a:lnTo>
                  <a:pt x="0" y="6345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69943" y="3452502"/>
            <a:ext cx="3235347" cy="6345048"/>
          </a:xfrm>
          <a:custGeom>
            <a:avLst/>
            <a:gdLst/>
            <a:ahLst/>
            <a:cxnLst/>
            <a:rect r="r" b="b" t="t" l="l"/>
            <a:pathLst>
              <a:path h="6345048" w="3235347">
                <a:moveTo>
                  <a:pt x="0" y="0"/>
                </a:moveTo>
                <a:lnTo>
                  <a:pt x="3235347" y="0"/>
                </a:lnTo>
                <a:lnTo>
                  <a:pt x="3235347" y="6345049"/>
                </a:lnTo>
                <a:lnTo>
                  <a:pt x="0" y="6345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37921" y="5585309"/>
            <a:ext cx="2073352" cy="4212242"/>
          </a:xfrm>
          <a:custGeom>
            <a:avLst/>
            <a:gdLst/>
            <a:ahLst/>
            <a:cxnLst/>
            <a:rect r="r" b="b" t="t" l="l"/>
            <a:pathLst>
              <a:path h="4212242" w="2073352">
                <a:moveTo>
                  <a:pt x="0" y="0"/>
                </a:moveTo>
                <a:lnTo>
                  <a:pt x="2073353" y="0"/>
                </a:lnTo>
                <a:lnTo>
                  <a:pt x="2073353" y="4212242"/>
                </a:lnTo>
                <a:lnTo>
                  <a:pt x="0" y="421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99209" y="5585309"/>
            <a:ext cx="2119612" cy="4212242"/>
          </a:xfrm>
          <a:custGeom>
            <a:avLst/>
            <a:gdLst/>
            <a:ahLst/>
            <a:cxnLst/>
            <a:rect r="r" b="b" t="t" l="l"/>
            <a:pathLst>
              <a:path h="4212242" w="2119612">
                <a:moveTo>
                  <a:pt x="0" y="0"/>
                </a:moveTo>
                <a:lnTo>
                  <a:pt x="2119612" y="0"/>
                </a:lnTo>
                <a:lnTo>
                  <a:pt x="2119612" y="4212242"/>
                </a:lnTo>
                <a:lnTo>
                  <a:pt x="0" y="4212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30374" y="5585309"/>
            <a:ext cx="2134401" cy="4212242"/>
          </a:xfrm>
          <a:custGeom>
            <a:avLst/>
            <a:gdLst/>
            <a:ahLst/>
            <a:cxnLst/>
            <a:rect r="r" b="b" t="t" l="l"/>
            <a:pathLst>
              <a:path h="4212242" w="2134401">
                <a:moveTo>
                  <a:pt x="0" y="0"/>
                </a:moveTo>
                <a:lnTo>
                  <a:pt x="2134401" y="0"/>
                </a:lnTo>
                <a:lnTo>
                  <a:pt x="2134401" y="4212242"/>
                </a:lnTo>
                <a:lnTo>
                  <a:pt x="0" y="421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83875" y="5585309"/>
            <a:ext cx="2070221" cy="4212242"/>
          </a:xfrm>
          <a:custGeom>
            <a:avLst/>
            <a:gdLst/>
            <a:ahLst/>
            <a:cxnLst/>
            <a:rect r="r" b="b" t="t" l="l"/>
            <a:pathLst>
              <a:path h="4212242" w="2070221">
                <a:moveTo>
                  <a:pt x="0" y="0"/>
                </a:moveTo>
                <a:lnTo>
                  <a:pt x="2070221" y="0"/>
                </a:lnTo>
                <a:lnTo>
                  <a:pt x="2070221" y="4212242"/>
                </a:lnTo>
                <a:lnTo>
                  <a:pt x="0" y="42122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69417" y="2234107"/>
            <a:ext cx="7121913" cy="273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054" indent="-313027" lvl="1">
              <a:lnSpc>
                <a:spcPts val="3624"/>
              </a:lnSpc>
              <a:buFont typeface="Arial"/>
              <a:buChar char="•"/>
            </a:pPr>
            <a:r>
              <a:rPr lang="en-US" sz="28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Rapid prototyping using UML diagrams and Figma mockups</a:t>
            </a:r>
          </a:p>
          <a:p>
            <a:pPr algn="l" marL="626054" indent="-313027" lvl="1">
              <a:lnSpc>
                <a:spcPts val="3624"/>
              </a:lnSpc>
              <a:buFont typeface="Arial"/>
              <a:buChar char="•"/>
            </a:pPr>
            <a:r>
              <a:rPr lang="en-US" sz="28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Game loop: </a:t>
            </a:r>
            <a:r>
              <a:rPr lang="en-US" sz="28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Login -&gt;Read-&gt;Classify -&gt; Submit -&gt;Rescue -&gt;Next Level</a:t>
            </a:r>
          </a:p>
          <a:p>
            <a:pPr algn="l" marL="626054" indent="-313027" lvl="1">
              <a:lnSpc>
                <a:spcPts val="3624"/>
              </a:lnSpc>
              <a:buFont typeface="Arial"/>
              <a:buChar char="•"/>
            </a:pPr>
            <a:r>
              <a:rPr lang="en-US" sz="28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28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Team of 7 students</a:t>
            </a:r>
            <a:r>
              <a:rPr lang="en-US" sz="28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contributing in design, testing, and 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39290" y="466725"/>
            <a:ext cx="7582167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12000" spc="-60">
                <a:solidFill>
                  <a:srgbClr val="3E2412"/>
                </a:solidFill>
                <a:latin typeface="Stella"/>
                <a:ea typeface="Stella"/>
                <a:cs typeface="Stella"/>
                <a:sym typeface="Stella"/>
              </a:rPr>
              <a:t>Prototype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84985" y="-1095432"/>
            <a:ext cx="11119665" cy="12477864"/>
            <a:chOff x="0" y="0"/>
            <a:chExt cx="5792470" cy="6499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50165" y="-508"/>
              <a:ext cx="5856859" cy="6503413"/>
            </a:xfrm>
            <a:custGeom>
              <a:avLst/>
              <a:gdLst/>
              <a:ahLst/>
              <a:cxnLst/>
              <a:rect r="r" b="b" t="t" l="l"/>
              <a:pathLst>
                <a:path h="6503413" w="5856859">
                  <a:moveTo>
                    <a:pt x="5838444" y="5296914"/>
                  </a:moveTo>
                  <a:cubicBezTo>
                    <a:pt x="5824728" y="5602222"/>
                    <a:pt x="5784850" y="5939915"/>
                    <a:pt x="5574792" y="6179183"/>
                  </a:cubicBezTo>
                  <a:cubicBezTo>
                    <a:pt x="5492115" y="6273417"/>
                    <a:pt x="5384800" y="6342124"/>
                    <a:pt x="5266563" y="6382510"/>
                  </a:cubicBezTo>
                  <a:cubicBezTo>
                    <a:pt x="5155438" y="6420483"/>
                    <a:pt x="5039487" y="6428484"/>
                    <a:pt x="4923155" y="6435850"/>
                  </a:cubicBezTo>
                  <a:cubicBezTo>
                    <a:pt x="4668774" y="6451979"/>
                    <a:pt x="4414139" y="6466965"/>
                    <a:pt x="4159504" y="6478903"/>
                  </a:cubicBezTo>
                  <a:cubicBezTo>
                    <a:pt x="3863467" y="6492746"/>
                    <a:pt x="3567303" y="6503413"/>
                    <a:pt x="3270885" y="6499477"/>
                  </a:cubicBezTo>
                  <a:cubicBezTo>
                    <a:pt x="3002026" y="6495921"/>
                    <a:pt x="2733294" y="6484618"/>
                    <a:pt x="2464435" y="6479157"/>
                  </a:cubicBezTo>
                  <a:cubicBezTo>
                    <a:pt x="2277364" y="6475347"/>
                    <a:pt x="2090293" y="6471410"/>
                    <a:pt x="1903222" y="6473823"/>
                  </a:cubicBezTo>
                  <a:cubicBezTo>
                    <a:pt x="1724279" y="6476109"/>
                    <a:pt x="1545209" y="6480173"/>
                    <a:pt x="1366266" y="6474204"/>
                  </a:cubicBezTo>
                  <a:cubicBezTo>
                    <a:pt x="1203325" y="6468743"/>
                    <a:pt x="1034288" y="6459091"/>
                    <a:pt x="877824" y="6409561"/>
                  </a:cubicBezTo>
                  <a:cubicBezTo>
                    <a:pt x="717296" y="6358761"/>
                    <a:pt x="571881" y="6265289"/>
                    <a:pt x="459994" y="6139305"/>
                  </a:cubicBezTo>
                  <a:cubicBezTo>
                    <a:pt x="340233" y="6004558"/>
                    <a:pt x="253238" y="5835140"/>
                    <a:pt x="219710" y="5657721"/>
                  </a:cubicBezTo>
                  <a:cubicBezTo>
                    <a:pt x="199390" y="5550279"/>
                    <a:pt x="195072" y="5440678"/>
                    <a:pt x="194056" y="5331585"/>
                  </a:cubicBezTo>
                  <a:cubicBezTo>
                    <a:pt x="192913" y="5216396"/>
                    <a:pt x="193040" y="5101080"/>
                    <a:pt x="191897" y="4985891"/>
                  </a:cubicBezTo>
                  <a:cubicBezTo>
                    <a:pt x="187452" y="4510530"/>
                    <a:pt x="175260" y="3929177"/>
                    <a:pt x="155702" y="3345759"/>
                  </a:cubicBezTo>
                  <a:cubicBezTo>
                    <a:pt x="136144" y="2764836"/>
                    <a:pt x="109093" y="2184070"/>
                    <a:pt x="74549" y="1681480"/>
                  </a:cubicBezTo>
                  <a:cubicBezTo>
                    <a:pt x="44196" y="1265682"/>
                    <a:pt x="0" y="810641"/>
                    <a:pt x="237109" y="441960"/>
                  </a:cubicBezTo>
                  <a:cubicBezTo>
                    <a:pt x="339471" y="282829"/>
                    <a:pt x="486918" y="164719"/>
                    <a:pt x="666496" y="104267"/>
                  </a:cubicBezTo>
                  <a:cubicBezTo>
                    <a:pt x="830072" y="49149"/>
                    <a:pt x="1005459" y="40513"/>
                    <a:pt x="1177290" y="49403"/>
                  </a:cubicBezTo>
                  <a:cubicBezTo>
                    <a:pt x="1276223" y="42926"/>
                    <a:pt x="1375029" y="37084"/>
                    <a:pt x="1474089" y="32004"/>
                  </a:cubicBezTo>
                  <a:cubicBezTo>
                    <a:pt x="1897380" y="10287"/>
                    <a:pt x="2321179" y="1016"/>
                    <a:pt x="2744978" y="508"/>
                  </a:cubicBezTo>
                  <a:cubicBezTo>
                    <a:pt x="3178175" y="0"/>
                    <a:pt x="3611372" y="8509"/>
                    <a:pt x="4044442" y="20447"/>
                  </a:cubicBezTo>
                  <a:cubicBezTo>
                    <a:pt x="4272915" y="26797"/>
                    <a:pt x="4501261" y="34036"/>
                    <a:pt x="4729734" y="41783"/>
                  </a:cubicBezTo>
                  <a:cubicBezTo>
                    <a:pt x="4836033" y="45339"/>
                    <a:pt x="4943094" y="45339"/>
                    <a:pt x="5048631" y="60325"/>
                  </a:cubicBezTo>
                  <a:cubicBezTo>
                    <a:pt x="5140706" y="73406"/>
                    <a:pt x="5231003" y="97409"/>
                    <a:pt x="5316728" y="133604"/>
                  </a:cubicBezTo>
                  <a:cubicBezTo>
                    <a:pt x="5444617" y="187579"/>
                    <a:pt x="5586984" y="273050"/>
                    <a:pt x="5646801" y="404368"/>
                  </a:cubicBezTo>
                  <a:cubicBezTo>
                    <a:pt x="5696331" y="513207"/>
                    <a:pt x="5715254" y="634619"/>
                    <a:pt x="5729986" y="752348"/>
                  </a:cubicBezTo>
                  <a:cubicBezTo>
                    <a:pt x="5764403" y="1026287"/>
                    <a:pt x="5763133" y="1304036"/>
                    <a:pt x="5761482" y="1579753"/>
                  </a:cubicBezTo>
                  <a:cubicBezTo>
                    <a:pt x="5759450" y="1908302"/>
                    <a:pt x="5760974" y="2286402"/>
                    <a:pt x="5758688" y="2690115"/>
                  </a:cubicBezTo>
                  <a:cubicBezTo>
                    <a:pt x="5756148" y="3120191"/>
                    <a:pt x="5763895" y="3549487"/>
                    <a:pt x="5785739" y="3978783"/>
                  </a:cubicBezTo>
                  <a:cubicBezTo>
                    <a:pt x="5811012" y="4478901"/>
                    <a:pt x="5856859" y="4888355"/>
                    <a:pt x="5838444" y="5296914"/>
                  </a:cubicBezTo>
                  <a:close/>
                </a:path>
              </a:pathLst>
            </a:custGeom>
            <a:solidFill>
              <a:srgbClr val="64352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6116" y="5143500"/>
            <a:ext cx="7211309" cy="5015490"/>
            <a:chOff x="0" y="0"/>
            <a:chExt cx="9452312" cy="65741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50165" y="-508"/>
              <a:ext cx="9516701" cy="6577544"/>
            </a:xfrm>
            <a:custGeom>
              <a:avLst/>
              <a:gdLst/>
              <a:ahLst/>
              <a:cxnLst/>
              <a:rect r="r" b="b" t="t" l="l"/>
              <a:pathLst>
                <a:path h="6577544" w="9516701">
                  <a:moveTo>
                    <a:pt x="9498286" y="5371044"/>
                  </a:moveTo>
                  <a:cubicBezTo>
                    <a:pt x="9484570" y="5676352"/>
                    <a:pt x="9444692" y="6014045"/>
                    <a:pt x="9234634" y="6253313"/>
                  </a:cubicBezTo>
                  <a:cubicBezTo>
                    <a:pt x="9151957" y="6347547"/>
                    <a:pt x="9044642" y="6416254"/>
                    <a:pt x="8926405" y="6456640"/>
                  </a:cubicBezTo>
                  <a:cubicBezTo>
                    <a:pt x="8815280" y="6494613"/>
                    <a:pt x="8699329" y="6502614"/>
                    <a:pt x="8582997" y="6509980"/>
                  </a:cubicBezTo>
                  <a:cubicBezTo>
                    <a:pt x="8328616" y="6526109"/>
                    <a:pt x="8073981" y="6541095"/>
                    <a:pt x="7819346" y="6553033"/>
                  </a:cubicBezTo>
                  <a:cubicBezTo>
                    <a:pt x="7433257" y="6566876"/>
                    <a:pt x="6575595" y="6577544"/>
                    <a:pt x="5717200" y="6573607"/>
                  </a:cubicBezTo>
                  <a:cubicBezTo>
                    <a:pt x="4938612" y="6570051"/>
                    <a:pt x="4160391" y="6558748"/>
                    <a:pt x="3381803" y="6553287"/>
                  </a:cubicBezTo>
                  <a:cubicBezTo>
                    <a:pt x="2840064" y="6549477"/>
                    <a:pt x="2298325" y="6545540"/>
                    <a:pt x="1903222" y="6547953"/>
                  </a:cubicBezTo>
                  <a:cubicBezTo>
                    <a:pt x="1724279" y="6550239"/>
                    <a:pt x="1545209" y="6554303"/>
                    <a:pt x="1366266" y="6548334"/>
                  </a:cubicBezTo>
                  <a:cubicBezTo>
                    <a:pt x="1203325" y="6542873"/>
                    <a:pt x="1034288" y="6533221"/>
                    <a:pt x="877824" y="6483691"/>
                  </a:cubicBezTo>
                  <a:cubicBezTo>
                    <a:pt x="717296" y="6432891"/>
                    <a:pt x="571881" y="6339419"/>
                    <a:pt x="459994" y="6213435"/>
                  </a:cubicBezTo>
                  <a:cubicBezTo>
                    <a:pt x="340233" y="6078688"/>
                    <a:pt x="253238" y="5909270"/>
                    <a:pt x="219710" y="5731851"/>
                  </a:cubicBezTo>
                  <a:cubicBezTo>
                    <a:pt x="199390" y="5624409"/>
                    <a:pt x="195072" y="5514808"/>
                    <a:pt x="194056" y="5405715"/>
                  </a:cubicBezTo>
                  <a:cubicBezTo>
                    <a:pt x="192913" y="5290526"/>
                    <a:pt x="193040" y="5175210"/>
                    <a:pt x="191897" y="5060021"/>
                  </a:cubicBezTo>
                  <a:cubicBezTo>
                    <a:pt x="187452" y="4584660"/>
                    <a:pt x="175260" y="3986243"/>
                    <a:pt x="155702" y="3385388"/>
                  </a:cubicBezTo>
                  <a:cubicBezTo>
                    <a:pt x="136144" y="2787103"/>
                    <a:pt x="109093" y="2188979"/>
                    <a:pt x="74549" y="1681480"/>
                  </a:cubicBezTo>
                  <a:cubicBezTo>
                    <a:pt x="44196" y="1265682"/>
                    <a:pt x="0" y="810641"/>
                    <a:pt x="237109" y="441960"/>
                  </a:cubicBezTo>
                  <a:cubicBezTo>
                    <a:pt x="339471" y="282829"/>
                    <a:pt x="486918" y="164719"/>
                    <a:pt x="666496" y="104267"/>
                  </a:cubicBezTo>
                  <a:cubicBezTo>
                    <a:pt x="830072" y="49149"/>
                    <a:pt x="1005459" y="40513"/>
                    <a:pt x="1177290" y="49403"/>
                  </a:cubicBezTo>
                  <a:cubicBezTo>
                    <a:pt x="1276223" y="42926"/>
                    <a:pt x="1375029" y="37084"/>
                    <a:pt x="1474089" y="32004"/>
                  </a:cubicBezTo>
                  <a:cubicBezTo>
                    <a:pt x="1897380" y="10287"/>
                    <a:pt x="2966949" y="1016"/>
                    <a:pt x="4194227" y="508"/>
                  </a:cubicBezTo>
                  <a:cubicBezTo>
                    <a:pt x="5448722" y="0"/>
                    <a:pt x="6703216" y="8509"/>
                    <a:pt x="7704284" y="20447"/>
                  </a:cubicBezTo>
                  <a:cubicBezTo>
                    <a:pt x="7932757" y="26797"/>
                    <a:pt x="8161103" y="34036"/>
                    <a:pt x="8389576" y="41783"/>
                  </a:cubicBezTo>
                  <a:cubicBezTo>
                    <a:pt x="8495875" y="45339"/>
                    <a:pt x="8602936" y="45339"/>
                    <a:pt x="8708473" y="60325"/>
                  </a:cubicBezTo>
                  <a:cubicBezTo>
                    <a:pt x="8800548" y="73406"/>
                    <a:pt x="8890845" y="97409"/>
                    <a:pt x="8976570" y="133604"/>
                  </a:cubicBezTo>
                  <a:cubicBezTo>
                    <a:pt x="9104459" y="187579"/>
                    <a:pt x="9246826" y="273050"/>
                    <a:pt x="9306643" y="404368"/>
                  </a:cubicBezTo>
                  <a:cubicBezTo>
                    <a:pt x="9356173" y="513207"/>
                    <a:pt x="9375096" y="634619"/>
                    <a:pt x="9389828" y="752348"/>
                  </a:cubicBezTo>
                  <a:cubicBezTo>
                    <a:pt x="9424245" y="1026287"/>
                    <a:pt x="9422975" y="1304036"/>
                    <a:pt x="9421324" y="1579753"/>
                  </a:cubicBezTo>
                  <a:cubicBezTo>
                    <a:pt x="9419292" y="1908302"/>
                    <a:pt x="9420816" y="2294370"/>
                    <a:pt x="9418530" y="2710149"/>
                  </a:cubicBezTo>
                  <a:cubicBezTo>
                    <a:pt x="9415990" y="3153079"/>
                    <a:pt x="9423737" y="3595205"/>
                    <a:pt x="9445581" y="4037332"/>
                  </a:cubicBezTo>
                  <a:cubicBezTo>
                    <a:pt x="9470854" y="4552397"/>
                    <a:pt x="9516701" y="4962485"/>
                    <a:pt x="9498286" y="5371044"/>
                  </a:cubicBezTo>
                  <a:close/>
                </a:path>
              </a:pathLst>
            </a:custGeom>
            <a:solidFill>
              <a:srgbClr val="FED2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7500" y="571500"/>
            <a:ext cx="6858000" cy="4381500"/>
            <a:chOff x="0" y="0"/>
            <a:chExt cx="8568723" cy="54744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318" y="-8001"/>
              <a:ext cx="8607966" cy="5487543"/>
            </a:xfrm>
            <a:custGeom>
              <a:avLst/>
              <a:gdLst/>
              <a:ahLst/>
              <a:cxnLst/>
              <a:rect r="r" b="b" t="t" l="l"/>
              <a:pathLst>
                <a:path h="5487543" w="8607966">
                  <a:moveTo>
                    <a:pt x="8526940" y="3402965"/>
                  </a:moveTo>
                  <a:cubicBezTo>
                    <a:pt x="8530623" y="3547110"/>
                    <a:pt x="8537355" y="3691128"/>
                    <a:pt x="8537481" y="3835400"/>
                  </a:cubicBezTo>
                  <a:cubicBezTo>
                    <a:pt x="8537735" y="4094734"/>
                    <a:pt x="8515002" y="4358767"/>
                    <a:pt x="8415943" y="4600956"/>
                  </a:cubicBezTo>
                  <a:cubicBezTo>
                    <a:pt x="8329582" y="4812284"/>
                    <a:pt x="8189374" y="5002149"/>
                    <a:pt x="7988080" y="5115941"/>
                  </a:cubicBezTo>
                  <a:cubicBezTo>
                    <a:pt x="7764432" y="5242306"/>
                    <a:pt x="7500399" y="5269230"/>
                    <a:pt x="7248177" y="5276596"/>
                  </a:cubicBezTo>
                  <a:cubicBezTo>
                    <a:pt x="6962682" y="5284851"/>
                    <a:pt x="6677312" y="5265928"/>
                    <a:pt x="6391943" y="5263896"/>
                  </a:cubicBezTo>
                  <a:cubicBezTo>
                    <a:pt x="5145506" y="5262880"/>
                    <a:pt x="3438986" y="5266055"/>
                    <a:pt x="2848864" y="5279136"/>
                  </a:cubicBezTo>
                  <a:cubicBezTo>
                    <a:pt x="2705735" y="5292344"/>
                    <a:pt x="2565400" y="5318252"/>
                    <a:pt x="2425954" y="5352923"/>
                  </a:cubicBezTo>
                  <a:cubicBezTo>
                    <a:pt x="2288921" y="5386959"/>
                    <a:pt x="2152904" y="5425948"/>
                    <a:pt x="2013966" y="5451602"/>
                  </a:cubicBezTo>
                  <a:cubicBezTo>
                    <a:pt x="1877314" y="5476875"/>
                    <a:pt x="1738503" y="5487543"/>
                    <a:pt x="1599692" y="5480431"/>
                  </a:cubicBezTo>
                  <a:cubicBezTo>
                    <a:pt x="1352296" y="5467604"/>
                    <a:pt x="1103884" y="5403977"/>
                    <a:pt x="889000" y="5278755"/>
                  </a:cubicBezTo>
                  <a:cubicBezTo>
                    <a:pt x="678688" y="5156200"/>
                    <a:pt x="518160" y="4977257"/>
                    <a:pt x="424307" y="4752467"/>
                  </a:cubicBezTo>
                  <a:cubicBezTo>
                    <a:pt x="374142" y="4632198"/>
                    <a:pt x="340995" y="4505833"/>
                    <a:pt x="310261" y="4379468"/>
                  </a:cubicBezTo>
                  <a:cubicBezTo>
                    <a:pt x="279019" y="4250690"/>
                    <a:pt x="252095" y="4121277"/>
                    <a:pt x="234061" y="3989959"/>
                  </a:cubicBezTo>
                  <a:cubicBezTo>
                    <a:pt x="201803" y="3755390"/>
                    <a:pt x="197104" y="3519297"/>
                    <a:pt x="195072" y="3282823"/>
                  </a:cubicBezTo>
                  <a:cubicBezTo>
                    <a:pt x="193040" y="3046984"/>
                    <a:pt x="196088" y="2808224"/>
                    <a:pt x="163068" y="2574163"/>
                  </a:cubicBezTo>
                  <a:cubicBezTo>
                    <a:pt x="131572" y="2350897"/>
                    <a:pt x="82296" y="2130552"/>
                    <a:pt x="46355" y="1907921"/>
                  </a:cubicBezTo>
                  <a:cubicBezTo>
                    <a:pt x="28702" y="1799082"/>
                    <a:pt x="13462" y="1689481"/>
                    <a:pt x="6731" y="1579372"/>
                  </a:cubicBezTo>
                  <a:cubicBezTo>
                    <a:pt x="0" y="1471041"/>
                    <a:pt x="7747" y="1365250"/>
                    <a:pt x="19177" y="1257427"/>
                  </a:cubicBezTo>
                  <a:cubicBezTo>
                    <a:pt x="46228" y="1001649"/>
                    <a:pt x="93599" y="740156"/>
                    <a:pt x="233426" y="519811"/>
                  </a:cubicBezTo>
                  <a:cubicBezTo>
                    <a:pt x="295910" y="421259"/>
                    <a:pt x="374904" y="333375"/>
                    <a:pt x="470789" y="266319"/>
                  </a:cubicBezTo>
                  <a:cubicBezTo>
                    <a:pt x="573151" y="194691"/>
                    <a:pt x="693293" y="154051"/>
                    <a:pt x="815086" y="130175"/>
                  </a:cubicBezTo>
                  <a:cubicBezTo>
                    <a:pt x="946277" y="104521"/>
                    <a:pt x="1080389" y="93726"/>
                    <a:pt x="1213358" y="79629"/>
                  </a:cubicBezTo>
                  <a:cubicBezTo>
                    <a:pt x="1358138" y="64262"/>
                    <a:pt x="1503172" y="49657"/>
                    <a:pt x="1648206" y="37592"/>
                  </a:cubicBezTo>
                  <a:cubicBezTo>
                    <a:pt x="1940560" y="13335"/>
                    <a:pt x="2234184" y="0"/>
                    <a:pt x="2527427" y="13081"/>
                  </a:cubicBezTo>
                  <a:cubicBezTo>
                    <a:pt x="2527681" y="13081"/>
                    <a:pt x="2527808" y="13081"/>
                    <a:pt x="2527935" y="13081"/>
                  </a:cubicBezTo>
                  <a:cubicBezTo>
                    <a:pt x="2809621" y="11557"/>
                    <a:pt x="4613266" y="44323"/>
                    <a:pt x="6485288" y="73533"/>
                  </a:cubicBezTo>
                  <a:cubicBezTo>
                    <a:pt x="6606955" y="86233"/>
                    <a:pt x="6728874" y="96774"/>
                    <a:pt x="6851048" y="102108"/>
                  </a:cubicBezTo>
                  <a:cubicBezTo>
                    <a:pt x="6951506" y="106426"/>
                    <a:pt x="7052724" y="110236"/>
                    <a:pt x="7153055" y="100584"/>
                  </a:cubicBezTo>
                  <a:cubicBezTo>
                    <a:pt x="7346983" y="81661"/>
                    <a:pt x="7540785" y="50546"/>
                    <a:pt x="7736238" y="59309"/>
                  </a:cubicBezTo>
                  <a:cubicBezTo>
                    <a:pt x="7830219" y="63500"/>
                    <a:pt x="7923436" y="77470"/>
                    <a:pt x="8009543" y="116840"/>
                  </a:cubicBezTo>
                  <a:cubicBezTo>
                    <a:pt x="8098061" y="157353"/>
                    <a:pt x="8174134" y="222504"/>
                    <a:pt x="8234459" y="298323"/>
                  </a:cubicBezTo>
                  <a:cubicBezTo>
                    <a:pt x="8363999" y="461010"/>
                    <a:pt x="8433214" y="664591"/>
                    <a:pt x="8479696" y="864870"/>
                  </a:cubicBezTo>
                  <a:cubicBezTo>
                    <a:pt x="8510176" y="998220"/>
                    <a:pt x="8531894" y="1133221"/>
                    <a:pt x="8546625" y="1269238"/>
                  </a:cubicBezTo>
                  <a:cubicBezTo>
                    <a:pt x="8607966" y="1837182"/>
                    <a:pt x="8544974" y="2408047"/>
                    <a:pt x="8528337" y="2976626"/>
                  </a:cubicBezTo>
                  <a:cubicBezTo>
                    <a:pt x="8524400" y="3118612"/>
                    <a:pt x="8523384" y="3260725"/>
                    <a:pt x="8526940" y="3402965"/>
                  </a:cubicBezTo>
                  <a:close/>
                </a:path>
              </a:pathLst>
            </a:custGeom>
            <a:solidFill>
              <a:srgbClr val="FED28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3965125">
            <a:off x="8331987" y="4801275"/>
            <a:ext cx="2080784" cy="1660844"/>
          </a:xfrm>
          <a:custGeom>
            <a:avLst/>
            <a:gdLst/>
            <a:ahLst/>
            <a:cxnLst/>
            <a:rect r="r" b="b" t="t" l="l"/>
            <a:pathLst>
              <a:path h="1660844" w="2080784">
                <a:moveTo>
                  <a:pt x="0" y="0"/>
                </a:moveTo>
                <a:lnTo>
                  <a:pt x="2080784" y="0"/>
                </a:lnTo>
                <a:lnTo>
                  <a:pt x="2080784" y="1660844"/>
                </a:lnTo>
                <a:lnTo>
                  <a:pt x="0" y="1660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10142431">
            <a:off x="17320709" y="7567529"/>
            <a:ext cx="353432" cy="2184131"/>
          </a:xfrm>
          <a:custGeom>
            <a:avLst/>
            <a:gdLst/>
            <a:ahLst/>
            <a:cxnLst/>
            <a:rect r="r" b="b" t="t" l="l"/>
            <a:pathLst>
              <a:path h="2184131" w="353432">
                <a:moveTo>
                  <a:pt x="0" y="0"/>
                </a:moveTo>
                <a:lnTo>
                  <a:pt x="353432" y="0"/>
                </a:lnTo>
                <a:lnTo>
                  <a:pt x="353432" y="2184130"/>
                </a:lnTo>
                <a:lnTo>
                  <a:pt x="0" y="218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false" rot="9950490">
            <a:off x="10310309" y="2555439"/>
            <a:ext cx="353432" cy="2184131"/>
          </a:xfrm>
          <a:custGeom>
            <a:avLst/>
            <a:gdLst/>
            <a:ahLst/>
            <a:cxnLst/>
            <a:rect r="r" b="b" t="t" l="l"/>
            <a:pathLst>
              <a:path h="2184131" w="353432">
                <a:moveTo>
                  <a:pt x="353432" y="0"/>
                </a:moveTo>
                <a:lnTo>
                  <a:pt x="0" y="0"/>
                </a:lnTo>
                <a:lnTo>
                  <a:pt x="0" y="2184131"/>
                </a:lnTo>
                <a:lnTo>
                  <a:pt x="353432" y="2184131"/>
                </a:lnTo>
                <a:lnTo>
                  <a:pt x="35343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017704"/>
            <a:ext cx="7162800" cy="3697795"/>
          </a:xfrm>
          <a:custGeom>
            <a:avLst/>
            <a:gdLst/>
            <a:ahLst/>
            <a:cxnLst/>
            <a:rect r="r" b="b" t="t" l="l"/>
            <a:pathLst>
              <a:path h="3697795" w="7162800">
                <a:moveTo>
                  <a:pt x="0" y="0"/>
                </a:moveTo>
                <a:lnTo>
                  <a:pt x="7162800" y="0"/>
                </a:lnTo>
                <a:lnTo>
                  <a:pt x="7162800" y="3697796"/>
                </a:lnTo>
                <a:lnTo>
                  <a:pt x="0" y="3697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82884" y="6017704"/>
            <a:ext cx="6533430" cy="3895558"/>
          </a:xfrm>
          <a:custGeom>
            <a:avLst/>
            <a:gdLst/>
            <a:ahLst/>
            <a:cxnLst/>
            <a:rect r="r" b="b" t="t" l="l"/>
            <a:pathLst>
              <a:path h="3895558" w="6533430">
                <a:moveTo>
                  <a:pt x="0" y="0"/>
                </a:moveTo>
                <a:lnTo>
                  <a:pt x="6533430" y="0"/>
                </a:lnTo>
                <a:lnTo>
                  <a:pt x="6533430" y="3895558"/>
                </a:lnTo>
                <a:lnTo>
                  <a:pt x="0" y="38955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57200"/>
            <a:ext cx="72390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12000" spc="-60">
                <a:solidFill>
                  <a:srgbClr val="FFF4E2"/>
                </a:solidFill>
                <a:latin typeface="Stella"/>
                <a:ea typeface="Stella"/>
                <a:cs typeface="Stella"/>
                <a:sym typeface="Stella"/>
              </a:rPr>
              <a:t>play testing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4950" y="1826577"/>
            <a:ext cx="6286500" cy="373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249"/>
              </a:lnSpc>
              <a:buFont typeface="Arial"/>
              <a:buChar char="•"/>
            </a:pPr>
            <a:r>
              <a:rPr lang="en-US" sz="3399">
                <a:solidFill>
                  <a:srgbClr val="FFF4E2"/>
                </a:solidFill>
                <a:latin typeface="Sniglet"/>
                <a:ea typeface="Sniglet"/>
                <a:cs typeface="Sniglet"/>
                <a:sym typeface="Sniglet"/>
              </a:rPr>
              <a:t>Players immersed in the urgency of saving lives</a:t>
            </a:r>
          </a:p>
          <a:p>
            <a:pPr algn="l" marL="734059" indent="-367030" lvl="1">
              <a:lnSpc>
                <a:spcPts val="4249"/>
              </a:lnSpc>
              <a:buFont typeface="Arial"/>
              <a:buChar char="•"/>
            </a:pPr>
            <a:r>
              <a:rPr lang="en-US" sz="3399">
                <a:solidFill>
                  <a:srgbClr val="FFF4E2"/>
                </a:solidFill>
                <a:latin typeface="Sniglet"/>
                <a:ea typeface="Sniglet"/>
                <a:cs typeface="Sniglet"/>
                <a:sym typeface="Sniglet"/>
              </a:rPr>
              <a:t> Misclassifications add dramatic consequence</a:t>
            </a:r>
          </a:p>
          <a:p>
            <a:pPr algn="l" marL="734059" indent="-367030" lvl="1">
              <a:lnSpc>
                <a:spcPts val="4249"/>
              </a:lnSpc>
              <a:buFont typeface="Arial"/>
              <a:buChar char="•"/>
            </a:pPr>
            <a:r>
              <a:rPr lang="en-US" sz="3399">
                <a:solidFill>
                  <a:srgbClr val="FFF4E2"/>
                </a:solidFill>
                <a:latin typeface="Sniglet"/>
                <a:ea typeface="Sniglet"/>
                <a:cs typeface="Sniglet"/>
                <a:sym typeface="Sniglet"/>
              </a:rPr>
              <a:t> Gathered feedback on UI clarity, timing pressure, and enjoyment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9000" y="571500"/>
            <a:ext cx="5715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 spc="29">
                <a:solidFill>
                  <a:srgbClr val="FFF4E2"/>
                </a:solidFill>
                <a:latin typeface="Wedges"/>
                <a:ea typeface="Wedges"/>
                <a:cs typeface="Wedges"/>
                <a:sym typeface="Wedges"/>
              </a:rPr>
              <a:t>feedback on MECHANICS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25498" y="5110162"/>
            <a:ext cx="5715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 spc="29">
                <a:solidFill>
                  <a:srgbClr val="FFF4E2"/>
                </a:solidFill>
                <a:latin typeface="Wedges"/>
                <a:ea typeface="Wedges"/>
                <a:cs typeface="Wedges"/>
                <a:sym typeface="Wedges"/>
              </a:rPr>
              <a:t>graph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25498" y="1332962"/>
            <a:ext cx="6286500" cy="319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399">
                <a:solidFill>
                  <a:srgbClr val="643520"/>
                </a:solidFill>
                <a:latin typeface="Sniglet"/>
                <a:ea typeface="Sniglet"/>
                <a:cs typeface="Sniglet"/>
                <a:sym typeface="Sniglet"/>
              </a:rPr>
              <a:t>Players immersed in the urgency of saving lives. </a:t>
            </a:r>
            <a:r>
              <a:rPr lang="en-US" sz="3399">
                <a:solidFill>
                  <a:srgbClr val="643520"/>
                </a:solidFill>
                <a:latin typeface="Sniglet"/>
                <a:ea typeface="Sniglet"/>
                <a:cs typeface="Sniglet"/>
                <a:sym typeface="Sniglet"/>
              </a:rPr>
              <a:t>Misclassifications add dramatic consequence. Gathered feedback on UI clarity, timing pressure, and enjoyment.</a:t>
            </a:r>
          </a:p>
          <a:p>
            <a:pPr algn="l">
              <a:lnSpc>
                <a:spcPts val="424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697" y="731755"/>
            <a:ext cx="16081576" cy="1279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84"/>
              </a:lnSpc>
              <a:spcBef>
                <a:spcPct val="0"/>
              </a:spcBef>
            </a:pPr>
            <a:r>
              <a:rPr lang="en-US" sz="10570" spc="-52">
                <a:solidFill>
                  <a:srgbClr val="3E2412"/>
                </a:solidFill>
                <a:latin typeface="Stella"/>
                <a:ea typeface="Stella"/>
                <a:cs typeface="Stella"/>
                <a:sym typeface="Stella"/>
              </a:rPr>
              <a:t>RESULTS AND NEXT STEPS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42007">
            <a:off x="1277870" y="1121240"/>
            <a:ext cx="646792" cy="176645"/>
          </a:xfrm>
          <a:custGeom>
            <a:avLst/>
            <a:gdLst/>
            <a:ahLst/>
            <a:cxnLst/>
            <a:rect r="r" b="b" t="t" l="l"/>
            <a:pathLst>
              <a:path h="176645" w="646792">
                <a:moveTo>
                  <a:pt x="0" y="0"/>
                </a:moveTo>
                <a:lnTo>
                  <a:pt x="646792" y="0"/>
                </a:lnTo>
                <a:lnTo>
                  <a:pt x="646792" y="176645"/>
                </a:lnTo>
                <a:lnTo>
                  <a:pt x="0" y="17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2881">
            <a:off x="16607190" y="1111635"/>
            <a:ext cx="646792" cy="176645"/>
          </a:xfrm>
          <a:custGeom>
            <a:avLst/>
            <a:gdLst/>
            <a:ahLst/>
            <a:cxnLst/>
            <a:rect r="r" b="b" t="t" l="l"/>
            <a:pathLst>
              <a:path h="176645" w="646792">
                <a:moveTo>
                  <a:pt x="0" y="0"/>
                </a:moveTo>
                <a:lnTo>
                  <a:pt x="646792" y="0"/>
                </a:lnTo>
                <a:lnTo>
                  <a:pt x="646792" y="176645"/>
                </a:lnTo>
                <a:lnTo>
                  <a:pt x="0" y="17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620734"/>
            <a:ext cx="7608769" cy="7666266"/>
          </a:xfrm>
          <a:custGeom>
            <a:avLst/>
            <a:gdLst/>
            <a:ahLst/>
            <a:cxnLst/>
            <a:rect r="r" b="b" t="t" l="l"/>
            <a:pathLst>
              <a:path h="7666266" w="7608769">
                <a:moveTo>
                  <a:pt x="0" y="0"/>
                </a:moveTo>
                <a:lnTo>
                  <a:pt x="7608769" y="0"/>
                </a:lnTo>
                <a:lnTo>
                  <a:pt x="7608769" y="7666266"/>
                </a:lnTo>
                <a:lnTo>
                  <a:pt x="0" y="7666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35470" y="7488348"/>
            <a:ext cx="2532802" cy="2532802"/>
          </a:xfrm>
          <a:custGeom>
            <a:avLst/>
            <a:gdLst/>
            <a:ahLst/>
            <a:cxnLst/>
            <a:rect r="r" b="b" t="t" l="l"/>
            <a:pathLst>
              <a:path h="2532802" w="2532802">
                <a:moveTo>
                  <a:pt x="0" y="0"/>
                </a:moveTo>
                <a:lnTo>
                  <a:pt x="2532802" y="0"/>
                </a:lnTo>
                <a:lnTo>
                  <a:pt x="2532802" y="2532801"/>
                </a:lnTo>
                <a:lnTo>
                  <a:pt x="0" y="2532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96519" y="3561268"/>
            <a:ext cx="7316910" cy="213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4249"/>
              </a:lnSpc>
              <a:buFont typeface="Arial"/>
              <a:buChar char="•"/>
            </a:pPr>
            <a:r>
              <a:rPr lang="en-US" sz="33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Higher concept retention among testers</a:t>
            </a:r>
          </a:p>
          <a:p>
            <a:pPr algn="l" marL="734055" indent="-367027" lvl="1">
              <a:lnSpc>
                <a:spcPts val="4249"/>
              </a:lnSpc>
              <a:buFont typeface="Arial"/>
              <a:buChar char="•"/>
            </a:pPr>
            <a:r>
              <a:rPr lang="en-US" sz="33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Strong engagement due to narrative and time pressure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60903" y="6612042"/>
            <a:ext cx="10092409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49"/>
              </a:lnSpc>
              <a:spcBef>
                <a:spcPct val="0"/>
              </a:spcBef>
            </a:pPr>
            <a:r>
              <a:rPr lang="en-US" sz="33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Next: Expand levels, audio cues, and multiplayer leaderboard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4830" y="5376806"/>
            <a:ext cx="4265731" cy="4910194"/>
          </a:xfrm>
          <a:custGeom>
            <a:avLst/>
            <a:gdLst/>
            <a:ahLst/>
            <a:cxnLst/>
            <a:rect r="r" b="b" t="t" l="l"/>
            <a:pathLst>
              <a:path h="4910194" w="4265731">
                <a:moveTo>
                  <a:pt x="0" y="0"/>
                </a:moveTo>
                <a:lnTo>
                  <a:pt x="4265731" y="0"/>
                </a:lnTo>
                <a:lnTo>
                  <a:pt x="4265731" y="4910194"/>
                </a:lnTo>
                <a:lnTo>
                  <a:pt x="0" y="49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0857" y="5860001"/>
            <a:ext cx="3943803" cy="3943803"/>
          </a:xfrm>
          <a:custGeom>
            <a:avLst/>
            <a:gdLst/>
            <a:ahLst/>
            <a:cxnLst/>
            <a:rect r="r" b="b" t="t" l="l"/>
            <a:pathLst>
              <a:path h="3943803" w="3943803">
                <a:moveTo>
                  <a:pt x="0" y="0"/>
                </a:moveTo>
                <a:lnTo>
                  <a:pt x="3943803" y="0"/>
                </a:lnTo>
                <a:lnTo>
                  <a:pt x="3943803" y="3943804"/>
                </a:lnTo>
                <a:lnTo>
                  <a:pt x="0" y="394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4000" y="1049203"/>
            <a:ext cx="152400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12000" spc="-60">
                <a:solidFill>
                  <a:srgbClr val="3E2412"/>
                </a:solidFill>
                <a:latin typeface="Stella"/>
                <a:ea typeface="Stella"/>
                <a:cs typeface="Stella"/>
                <a:sym typeface="Stella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6614" y="3125653"/>
            <a:ext cx="14514773" cy="187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9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Underground Hero creates lasting learning moments</a:t>
            </a:r>
          </a:p>
          <a:p>
            <a:pPr algn="ctr">
              <a:lnSpc>
                <a:spcPts val="4999"/>
              </a:lnSpc>
            </a:pPr>
            <a:r>
              <a:rPr lang="en-US" sz="39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Realistic stress = stronger understanding</a:t>
            </a:r>
          </a:p>
          <a:p>
            <a:pPr algn="ctr" marL="0" indent="0" lvl="1">
              <a:lnSpc>
                <a:spcPts val="4999"/>
              </a:lnSpc>
              <a:spcBef>
                <a:spcPct val="0"/>
              </a:spcBef>
            </a:pPr>
            <a:r>
              <a:rPr lang="en-US" sz="3999">
                <a:solidFill>
                  <a:srgbClr val="3E2412"/>
                </a:solidFill>
                <a:latin typeface="Sniglet"/>
                <a:ea typeface="Sniglet"/>
                <a:cs typeface="Sniglet"/>
                <a:sym typeface="Sniglet"/>
              </a:rPr>
              <a:t> Shows game-based learning works for core software concepts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95690" y="9448800"/>
            <a:ext cx="12696619" cy="7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82"/>
              </a:lnSpc>
              <a:spcBef>
                <a:spcPct val="0"/>
              </a:spcBef>
            </a:pPr>
            <a:r>
              <a:rPr lang="en-US" sz="6332" spc="-31">
                <a:solidFill>
                  <a:srgbClr val="3E2412"/>
                </a:solidFill>
                <a:latin typeface="Stella"/>
                <a:ea typeface="Stella"/>
                <a:cs typeface="Stella"/>
                <a:sym typeface="Stella"/>
              </a:rPr>
              <a:t>Scan here &amp; be Hero!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2901" y="4947321"/>
            <a:ext cx="5188052" cy="5206256"/>
          </a:xfrm>
          <a:custGeom>
            <a:avLst/>
            <a:gdLst/>
            <a:ahLst/>
            <a:cxnLst/>
            <a:rect r="r" b="b" t="t" l="l"/>
            <a:pathLst>
              <a:path h="5206256" w="5188052">
                <a:moveTo>
                  <a:pt x="0" y="0"/>
                </a:moveTo>
                <a:lnTo>
                  <a:pt x="5188052" y="0"/>
                </a:lnTo>
                <a:lnTo>
                  <a:pt x="5188052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95121">
            <a:off x="14319900" y="-1185843"/>
            <a:ext cx="6260936" cy="5418555"/>
          </a:xfrm>
          <a:custGeom>
            <a:avLst/>
            <a:gdLst/>
            <a:ahLst/>
            <a:cxnLst/>
            <a:rect r="r" b="b" t="t" l="l"/>
            <a:pathLst>
              <a:path h="5418555" w="6260936">
                <a:moveTo>
                  <a:pt x="0" y="0"/>
                </a:moveTo>
                <a:lnTo>
                  <a:pt x="6260936" y="0"/>
                </a:lnTo>
                <a:lnTo>
                  <a:pt x="6260936" y="5418555"/>
                </a:lnTo>
                <a:lnTo>
                  <a:pt x="0" y="541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177918" y="-1091330"/>
            <a:ext cx="4917498" cy="4693976"/>
          </a:xfrm>
          <a:custGeom>
            <a:avLst/>
            <a:gdLst/>
            <a:ahLst/>
            <a:cxnLst/>
            <a:rect r="r" b="b" t="t" l="l"/>
            <a:pathLst>
              <a:path h="4693976" w="4917498">
                <a:moveTo>
                  <a:pt x="0" y="0"/>
                </a:moveTo>
                <a:lnTo>
                  <a:pt x="4917498" y="0"/>
                </a:lnTo>
                <a:lnTo>
                  <a:pt x="4917498" y="4693976"/>
                </a:lnTo>
                <a:lnTo>
                  <a:pt x="0" y="4693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7172138">
            <a:off x="-3357963" y="6501006"/>
            <a:ext cx="7470502" cy="5514589"/>
          </a:xfrm>
          <a:custGeom>
            <a:avLst/>
            <a:gdLst/>
            <a:ahLst/>
            <a:cxnLst/>
            <a:rect r="r" b="b" t="t" l="l"/>
            <a:pathLst>
              <a:path h="5514589" w="7470502">
                <a:moveTo>
                  <a:pt x="0" y="0"/>
                </a:moveTo>
                <a:lnTo>
                  <a:pt x="7470502" y="0"/>
                </a:lnTo>
                <a:lnTo>
                  <a:pt x="7470502" y="5514588"/>
                </a:lnTo>
                <a:lnTo>
                  <a:pt x="0" y="55145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5166309" y="4259569"/>
            <a:ext cx="7955382" cy="1767863"/>
            <a:chOff x="0" y="0"/>
            <a:chExt cx="10607176" cy="235715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607176" cy="2357150"/>
              <a:chOff x="0" y="0"/>
              <a:chExt cx="12574714" cy="279438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19558" y="-6477"/>
                <a:ext cx="12613577" cy="2814701"/>
              </a:xfrm>
              <a:custGeom>
                <a:avLst/>
                <a:gdLst/>
                <a:ahLst/>
                <a:cxnLst/>
                <a:rect r="r" b="b" t="t" l="l"/>
                <a:pathLst>
                  <a:path h="2814701" w="12613577">
                    <a:moveTo>
                      <a:pt x="12584875" y="1495171"/>
                    </a:moveTo>
                    <a:cubicBezTo>
                      <a:pt x="12570397" y="1606931"/>
                      <a:pt x="12542838" y="1719834"/>
                      <a:pt x="12498641" y="1823720"/>
                    </a:cubicBezTo>
                    <a:cubicBezTo>
                      <a:pt x="12466003" y="1900301"/>
                      <a:pt x="12420917" y="1971675"/>
                      <a:pt x="12375325" y="2041144"/>
                    </a:cubicBezTo>
                    <a:cubicBezTo>
                      <a:pt x="12276011" y="2192655"/>
                      <a:pt x="12168061" y="2353691"/>
                      <a:pt x="12022773" y="2464816"/>
                    </a:cubicBezTo>
                    <a:cubicBezTo>
                      <a:pt x="11839257" y="2605024"/>
                      <a:pt x="11610023" y="2672461"/>
                      <a:pt x="11384598" y="2706497"/>
                    </a:cubicBezTo>
                    <a:cubicBezTo>
                      <a:pt x="11123231" y="2745994"/>
                      <a:pt x="10858564" y="2743073"/>
                      <a:pt x="10594912" y="2749042"/>
                    </a:cubicBezTo>
                    <a:cubicBezTo>
                      <a:pt x="10324402" y="2755265"/>
                      <a:pt x="10054273" y="2771140"/>
                      <a:pt x="9784143" y="2785745"/>
                    </a:cubicBezTo>
                    <a:cubicBezTo>
                      <a:pt x="2582291" y="2814701"/>
                      <a:pt x="1825117" y="2805303"/>
                      <a:pt x="1292479" y="2735072"/>
                    </a:cubicBezTo>
                    <a:cubicBezTo>
                      <a:pt x="841502" y="2675636"/>
                      <a:pt x="587502" y="2565273"/>
                      <a:pt x="286639" y="2203450"/>
                    </a:cubicBezTo>
                    <a:cubicBezTo>
                      <a:pt x="151130" y="2040509"/>
                      <a:pt x="54610" y="1844040"/>
                      <a:pt x="28702" y="1632458"/>
                    </a:cubicBezTo>
                    <a:cubicBezTo>
                      <a:pt x="0" y="1398270"/>
                      <a:pt x="39751" y="1080262"/>
                      <a:pt x="154559" y="878713"/>
                    </a:cubicBezTo>
                    <a:cubicBezTo>
                      <a:pt x="272288" y="671830"/>
                      <a:pt x="363347" y="509524"/>
                      <a:pt x="561594" y="374015"/>
                    </a:cubicBezTo>
                    <a:cubicBezTo>
                      <a:pt x="763397" y="235966"/>
                      <a:pt x="1094105" y="214757"/>
                      <a:pt x="1329309" y="154559"/>
                    </a:cubicBezTo>
                    <a:cubicBezTo>
                      <a:pt x="1393698" y="138049"/>
                      <a:pt x="1458595" y="123444"/>
                      <a:pt x="1523746" y="110363"/>
                    </a:cubicBezTo>
                    <a:cubicBezTo>
                      <a:pt x="1588770" y="97409"/>
                      <a:pt x="1772793" y="54610"/>
                      <a:pt x="1838960" y="50165"/>
                    </a:cubicBezTo>
                    <a:cubicBezTo>
                      <a:pt x="2134743" y="30353"/>
                      <a:pt x="2061083" y="46609"/>
                      <a:pt x="2189734" y="32004"/>
                    </a:cubicBezTo>
                    <a:cubicBezTo>
                      <a:pt x="2456053" y="1524"/>
                      <a:pt x="2705735" y="14986"/>
                      <a:pt x="6439101" y="7620"/>
                    </a:cubicBezTo>
                    <a:cubicBezTo>
                      <a:pt x="9916478" y="0"/>
                      <a:pt x="10241979" y="39624"/>
                      <a:pt x="10517823" y="32004"/>
                    </a:cubicBezTo>
                    <a:cubicBezTo>
                      <a:pt x="10781475" y="24765"/>
                      <a:pt x="11126280" y="42672"/>
                      <a:pt x="11388916" y="72771"/>
                    </a:cubicBezTo>
                    <a:cubicBezTo>
                      <a:pt x="11824017" y="122428"/>
                      <a:pt x="12071032" y="161163"/>
                      <a:pt x="12322112" y="540258"/>
                    </a:cubicBezTo>
                    <a:cubicBezTo>
                      <a:pt x="12386119" y="638302"/>
                      <a:pt x="12443397" y="740664"/>
                      <a:pt x="12489117" y="848614"/>
                    </a:cubicBezTo>
                    <a:cubicBezTo>
                      <a:pt x="12575350" y="1052957"/>
                      <a:pt x="12613577" y="1273937"/>
                      <a:pt x="12584875" y="1495171"/>
                    </a:cubicBezTo>
                    <a:close/>
                  </a:path>
                </a:pathLst>
              </a:custGeom>
              <a:solidFill>
                <a:srgbClr val="B9BD6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736609" y="590980"/>
              <a:ext cx="9133957" cy="575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48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36609" y="1379798"/>
              <a:ext cx="9133957" cy="376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3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54571" y="4274503"/>
            <a:ext cx="64364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3E24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you!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DAGoELRMEp4</dc:identifier>
  <dcterms:modified xsi:type="dcterms:W3CDTF">2011-08-01T06:04:30Z</dcterms:modified>
  <cp:revision>1</cp:revision>
  <dc:title>Underground Hero</dc:title>
</cp:coreProperties>
</file>